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20"/>
  </p:handoutMasterIdLst>
  <p:sldIdLst>
    <p:sldId id="2771" r:id="rId3"/>
    <p:sldId id="2772" r:id="rId4"/>
    <p:sldId id="2342" r:id="rId5"/>
    <p:sldId id="2773" r:id="rId6"/>
    <p:sldId id="2910" r:id="rId8"/>
    <p:sldId id="2857" r:id="rId9"/>
    <p:sldId id="2858" r:id="rId10"/>
    <p:sldId id="2859" r:id="rId11"/>
    <p:sldId id="2860" r:id="rId12"/>
    <p:sldId id="2861" r:id="rId13"/>
    <p:sldId id="2862" r:id="rId14"/>
    <p:sldId id="2863" r:id="rId15"/>
    <p:sldId id="2864" r:id="rId16"/>
    <p:sldId id="2865" r:id="rId17"/>
    <p:sldId id="2911" r:id="rId18"/>
    <p:sldId id="2877" r:id="rId19"/>
    <p:sldId id="2878" r:id="rId20"/>
    <p:sldId id="2879" r:id="rId21"/>
    <p:sldId id="2880" r:id="rId22"/>
    <p:sldId id="2881" r:id="rId23"/>
    <p:sldId id="2882" r:id="rId24"/>
    <p:sldId id="2883" r:id="rId25"/>
    <p:sldId id="2884" r:id="rId26"/>
    <p:sldId id="2885" r:id="rId27"/>
    <p:sldId id="2912" r:id="rId28"/>
    <p:sldId id="2887" r:id="rId29"/>
    <p:sldId id="2888" r:id="rId30"/>
    <p:sldId id="2889" r:id="rId31"/>
    <p:sldId id="2890" r:id="rId32"/>
    <p:sldId id="2891" r:id="rId33"/>
    <p:sldId id="2892" r:id="rId34"/>
    <p:sldId id="2893" r:id="rId35"/>
    <p:sldId id="2894" r:id="rId36"/>
    <p:sldId id="2895" r:id="rId37"/>
    <p:sldId id="2913" r:id="rId38"/>
    <p:sldId id="2897" r:id="rId39"/>
    <p:sldId id="2898" r:id="rId40"/>
    <p:sldId id="2899" r:id="rId41"/>
    <p:sldId id="2900" r:id="rId42"/>
    <p:sldId id="2901" r:id="rId43"/>
    <p:sldId id="2902" r:id="rId44"/>
    <p:sldId id="2903" r:id="rId45"/>
    <p:sldId id="2904" r:id="rId46"/>
    <p:sldId id="2905" r:id="rId47"/>
    <p:sldId id="2906" r:id="rId48"/>
    <p:sldId id="2907" r:id="rId49"/>
    <p:sldId id="2908" r:id="rId50"/>
    <p:sldId id="2909" r:id="rId51"/>
    <p:sldId id="2973" r:id="rId52"/>
    <p:sldId id="2950" r:id="rId53"/>
    <p:sldId id="2951" r:id="rId54"/>
    <p:sldId id="2952" r:id="rId55"/>
    <p:sldId id="2953" r:id="rId56"/>
    <p:sldId id="2974" r:id="rId57"/>
    <p:sldId id="2955" r:id="rId58"/>
    <p:sldId id="2956" r:id="rId59"/>
    <p:sldId id="2957" r:id="rId60"/>
    <p:sldId id="2958" r:id="rId61"/>
    <p:sldId id="2959" r:id="rId62"/>
    <p:sldId id="2960" r:id="rId63"/>
    <p:sldId id="2975" r:id="rId64"/>
    <p:sldId id="2962" r:id="rId65"/>
    <p:sldId id="2963" r:id="rId66"/>
    <p:sldId id="2964" r:id="rId67"/>
    <p:sldId id="2965" r:id="rId68"/>
    <p:sldId id="2966" r:id="rId69"/>
    <p:sldId id="2967" r:id="rId70"/>
    <p:sldId id="2968" r:id="rId71"/>
    <p:sldId id="2969" r:id="rId72"/>
    <p:sldId id="2970" r:id="rId73"/>
    <p:sldId id="2971" r:id="rId74"/>
    <p:sldId id="2972" r:id="rId75"/>
    <p:sldId id="2948" r:id="rId76"/>
    <p:sldId id="2915" r:id="rId77"/>
    <p:sldId id="2916" r:id="rId78"/>
    <p:sldId id="2917" r:id="rId79"/>
    <p:sldId id="2918" r:id="rId80"/>
    <p:sldId id="2919" r:id="rId81"/>
    <p:sldId id="2920" r:id="rId82"/>
    <p:sldId id="2921" r:id="rId83"/>
    <p:sldId id="2922" r:id="rId84"/>
    <p:sldId id="2923" r:id="rId85"/>
    <p:sldId id="2924" r:id="rId86"/>
    <p:sldId id="2976" r:id="rId87"/>
    <p:sldId id="2926" r:id="rId88"/>
    <p:sldId id="2927" r:id="rId89"/>
    <p:sldId id="2928" r:id="rId90"/>
    <p:sldId id="2929" r:id="rId91"/>
    <p:sldId id="2930" r:id="rId92"/>
    <p:sldId id="2931" r:id="rId93"/>
    <p:sldId id="2932" r:id="rId94"/>
    <p:sldId id="2933" r:id="rId95"/>
    <p:sldId id="2934" r:id="rId96"/>
    <p:sldId id="2935" r:id="rId97"/>
    <p:sldId id="2936" r:id="rId98"/>
    <p:sldId id="2937" r:id="rId99"/>
    <p:sldId id="2977" r:id="rId100"/>
    <p:sldId id="2939" r:id="rId101"/>
    <p:sldId id="2940" r:id="rId102"/>
    <p:sldId id="2941" r:id="rId103"/>
    <p:sldId id="2942" r:id="rId104"/>
    <p:sldId id="2943" r:id="rId105"/>
    <p:sldId id="2944" r:id="rId106"/>
    <p:sldId id="2945" r:id="rId107"/>
    <p:sldId id="2946" r:id="rId108"/>
    <p:sldId id="2947" r:id="rId109"/>
    <p:sldId id="2987" r:id="rId110"/>
    <p:sldId id="2978" r:id="rId111"/>
    <p:sldId id="2979" r:id="rId112"/>
    <p:sldId id="2980" r:id="rId113"/>
    <p:sldId id="2981" r:id="rId114"/>
    <p:sldId id="2982" r:id="rId115"/>
    <p:sldId id="2983" r:id="rId116"/>
    <p:sldId id="2984" r:id="rId117"/>
    <p:sldId id="2985" r:id="rId118"/>
    <p:sldId id="2986" r:id="rId119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6C"/>
    <a:srgbClr val="EBA946"/>
    <a:srgbClr val="B56769"/>
    <a:srgbClr val="657CC3"/>
    <a:srgbClr val="B79807"/>
    <a:srgbClr val="FE9B1C"/>
    <a:srgbClr val="DD9E61"/>
    <a:srgbClr val="F3CA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96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6D355-5404-4EC3-98D6-1F8D0B957E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5A069-BD80-409D-8163-E9B9EE069C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8F2F-FF62-4ED2-806C-751554B237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A1816-C0CA-479E-9480-6890DE3B65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9.png"/><Relationship Id="rId2" Type="http://schemas.openxmlformats.org/officeDocument/2006/relationships/tags" Target="../tags/tag85.xml"/><Relationship Id="rId1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0.png"/><Relationship Id="rId2" Type="http://schemas.openxmlformats.org/officeDocument/2006/relationships/tags" Target="../tags/tag86.xml"/><Relationship Id="rId1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0.png"/><Relationship Id="rId3" Type="http://schemas.openxmlformats.org/officeDocument/2006/relationships/image" Target="../media/image91.png"/><Relationship Id="rId2" Type="http://schemas.openxmlformats.org/officeDocument/2006/relationships/tags" Target="../tags/tag87.xml"/><Relationship Id="rId1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0.png"/><Relationship Id="rId3" Type="http://schemas.openxmlformats.org/officeDocument/2006/relationships/image" Target="../media/image92.png"/><Relationship Id="rId2" Type="http://schemas.openxmlformats.org/officeDocument/2006/relationships/tags" Target="../tags/tag88.xml"/><Relationship Id="rId1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tags" Target="../tags/tag89.xml"/><Relationship Id="rId1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tags" Target="../tags/tag90.xml"/><Relationship Id="rId1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3" Type="http://schemas.openxmlformats.org/officeDocument/2006/relationships/image" Target="../media/image96.png"/><Relationship Id="rId2" Type="http://schemas.openxmlformats.org/officeDocument/2006/relationships/tags" Target="../tags/tag91.xml"/><Relationship Id="rId1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7.png"/><Relationship Id="rId2" Type="http://schemas.openxmlformats.org/officeDocument/2006/relationships/tags" Target="../tags/tag92.xml"/><Relationship Id="rId1" Type="http://schemas.openxmlformats.org/officeDocument/2006/relationships/image" Target="../media/image2.pn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8.png"/><Relationship Id="rId2" Type="http://schemas.openxmlformats.org/officeDocument/2006/relationships/tags" Target="../tags/tag93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8.png"/><Relationship Id="rId3" Type="http://schemas.openxmlformats.org/officeDocument/2006/relationships/image" Target="../media/image99.png"/><Relationship Id="rId2" Type="http://schemas.openxmlformats.org/officeDocument/2006/relationships/tags" Target="../tags/tag94.xml"/><Relationship Id="rId1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0.png"/><Relationship Id="rId2" Type="http://schemas.openxmlformats.org/officeDocument/2006/relationships/tags" Target="../tags/tag95.xml"/><Relationship Id="rId1" Type="http://schemas.openxmlformats.org/officeDocument/2006/relationships/image" Target="../media/image2.pn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image" Target="../media/image2.pn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8.png"/><Relationship Id="rId2" Type="http://schemas.openxmlformats.org/officeDocument/2006/relationships/image" Target="../media/image102.png"/><Relationship Id="rId1" Type="http://schemas.openxmlformats.org/officeDocument/2006/relationships/image" Target="../media/image2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1" Type="http://schemas.openxmlformats.org/officeDocument/2006/relationships/image" Target="../media/image2.pn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1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tags" Target="../tags/tag1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tags" Target="../tags/tag13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tags" Target="../tags/tag14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tags" Target="../tags/tag15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tags" Target="../tags/tag16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tags" Target="../tags/tag17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tags" Target="../tags/tag18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tags" Target="../tags/tag19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tags" Target="../tags/tag21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tags" Target="../tags/tag22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tags" Target="../tags/tag2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tags" Target="../tags/tag25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tags" Target="../tags/tag27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tags" Target="../tags/tag28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tags" Target="../tags/tag29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tags" Target="../tags/tag30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tags" Target="../tags/tag31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tags" Target="../tags/tag32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tags" Target="../tags/tag3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tags" Target="../tags/tag34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tags" Target="../tags/tag35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tags" Target="../tags/tag36.xml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tags" Target="../tags/tag37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tags" Target="../tags/tag38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tags" Target="../tags/tag39.xml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tags" Target="../tags/tag40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tags" Target="../tags/tag41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tags" Target="../tags/tag42.xm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tags" Target="../tags/tag43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tags" Target="../tags/tag44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tags" Target="../tags/tag45.xml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tags" Target="../tags/tag46.xml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tags" Target="../tags/tag47.xml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png"/><Relationship Id="rId2" Type="http://schemas.openxmlformats.org/officeDocument/2006/relationships/tags" Target="../tags/tag48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tags" Target="../tags/tag49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3.png"/><Relationship Id="rId2" Type="http://schemas.openxmlformats.org/officeDocument/2006/relationships/tags" Target="../tags/tag50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tags" Target="../tags/tag51.xml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tags" Target="../tags/tag52.xml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tags" Target="../tags/tag53.xml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tags" Target="../tags/tag54.xml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tags" Target="../tags/tag55.xml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tags" Target="../tags/tag56.xml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tags" Target="../tags/tag57.xml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png"/><Relationship Id="rId2" Type="http://schemas.openxmlformats.org/officeDocument/2006/relationships/tags" Target="../tags/tag58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4.png"/><Relationship Id="rId2" Type="http://schemas.openxmlformats.org/officeDocument/2006/relationships/tags" Target="../tags/tag59.xml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60.xml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tags" Target="../tags/tag61.xml"/><Relationship Id="rId1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tags" Target="../tags/tag62.xml"/><Relationship Id="rId1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png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1.png"/><Relationship Id="rId2" Type="http://schemas.openxmlformats.org/officeDocument/2006/relationships/tags" Target="../tags/tag66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68.xml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5.png"/><Relationship Id="rId2" Type="http://schemas.openxmlformats.org/officeDocument/2006/relationships/tags" Target="../tags/tag69.xml"/><Relationship Id="rId1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5.png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6.png"/><Relationship Id="rId2" Type="http://schemas.openxmlformats.org/officeDocument/2006/relationships/tags" Target="../tags/tag71.xml"/><Relationship Id="rId1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7.png"/><Relationship Id="rId2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8.png"/><Relationship Id="rId2" Type="http://schemas.openxmlformats.org/officeDocument/2006/relationships/tags" Target="../tags/tag73.xml"/><Relationship Id="rId1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9.png"/><Relationship Id="rId2" Type="http://schemas.openxmlformats.org/officeDocument/2006/relationships/tags" Target="../tags/tag74.xml"/><Relationship Id="rId1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0.png"/><Relationship Id="rId2" Type="http://schemas.openxmlformats.org/officeDocument/2006/relationships/tags" Target="../tags/tag75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1.png"/><Relationship Id="rId2" Type="http://schemas.openxmlformats.org/officeDocument/2006/relationships/tags" Target="../tags/tag76.xml"/><Relationship Id="rId1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2.png"/><Relationship Id="rId2" Type="http://schemas.openxmlformats.org/officeDocument/2006/relationships/tags" Target="../tags/tag77.xml"/><Relationship Id="rId1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3.png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4.png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5.png"/><Relationship Id="rId2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6.png"/><Relationship Id="rId2" Type="http://schemas.openxmlformats.org/officeDocument/2006/relationships/tags" Target="../tags/tag81.xml"/><Relationship Id="rId1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6.png"/><Relationship Id="rId2" Type="http://schemas.openxmlformats.org/officeDocument/2006/relationships/tags" Target="../tags/tag82.xml"/><Relationship Id="rId1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7.png"/><Relationship Id="rId2" Type="http://schemas.openxmlformats.org/officeDocument/2006/relationships/tags" Target="../tags/tag83.xml"/><Relationship Id="rId1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8.png"/><Relationship Id="rId2" Type="http://schemas.openxmlformats.org/officeDocument/2006/relationships/tags" Target="../tags/tag84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基于时刻t的处理过程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344295"/>
            <a:ext cx="8723630" cy="7556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在一个时刻t，只输入一个单词。每输入一个单词，就进行一次计算，得到一个输出o。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每次计算，就对应了一个时刻。我们可以将时刻t，简单地理解为单词序列的下标。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95" y="2402205"/>
            <a:ext cx="5459095" cy="3423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候选记忆细胞C~t的计算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9380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在计算候选记忆细胞的公式中，包含了3组参数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分别是xt对应的参数Wc，h(t-1)对应的参数Uc，和偏置参数bc。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将计算结果输入至激活函数tanh，就得到了候选记忆细胞。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这里要说明的是，tanh激活函数可以将输入值，转换为-1到1之间。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因此通过tanh，神经网络可以对输入值进行限制，从而避免出现内部各个值之间差距过大的现象。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3876040"/>
            <a:ext cx="7113905" cy="96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记忆细胞Ct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329035" cy="122110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记忆细胞在t时刻的输出使用Ct表示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对于每个时刻t，LSTM中的内部机制会更新记忆细胞，使其记录到当前时刻为止的历史信息。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t时刻的记忆细胞Ct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由上一时刻的记忆细胞C(t-1)、控制遗忘的遗忘门输出Ft、当前时刻的候选记忆细胞C波浪t、和控制新信息流入的输入门It计算得到。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795" y="2744470"/>
            <a:ext cx="6525895" cy="3423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记忆细胞Ct的计算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将ft和c(t-1)做向量元素的乘积，其中ft控制了历史信息的保留情况。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将it和候选记忆细胞同样做向量元素的乘积，it控制了新信息的输入情况。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最后将历史信息与新的信息相加，就得到了当前时刻的记忆细胞ct。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747770"/>
            <a:ext cx="4399280" cy="882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95" y="2888615"/>
            <a:ext cx="5636895" cy="2957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总结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6630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对于当前时间步的记忆细胞Ct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它组合了上一时间步的记忆细胞C(t-1)和当前时间步候选记忆细胞C~t的信息，并通过遗忘门ft和输入门it来控制信息的流动。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如果遗忘门一直趋近1，而输入门一直趋近0，那么过去的记忆细胞将被保存并传递至当前的时间步。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这个设计可以应对循环神经网络中的梯度衰减问题，并更好的捕捉时间序列中距离较大的依赖关系。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" y="3908425"/>
            <a:ext cx="5225415" cy="935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80" y="3117850"/>
            <a:ext cx="5636895" cy="2957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LSTM的整体计算过程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75577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LSTM单元的输入和内部计算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LSTM有三个输入，分别是上一时刻的隐藏层输出h(t-1)、当前时刻的输入x(t)和上一时刻的记忆细胞c(t-1)。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使用xt和h(t-1)计算出遗忘门ft、输入门it和输出门ot的值，其中激活函数使用sigmoid。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接着计算候选记忆细胞的值，激活函数使用tanh。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将遗忘门ft与c(t-1)结合，输入门it与候选记忆细胞结合，两者相加，就完成了记忆细胞ct的更新。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80" y="3199130"/>
            <a:ext cx="5659755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5" y="3279140"/>
            <a:ext cx="3590290" cy="2651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LSTM单元的输出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320800"/>
            <a:ext cx="5767705" cy="118935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输出包括两个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一个是保存历史信息的ct，另一个是隐藏状态ht。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ht由输出门的输出ot和记忆细胞ct计算得到。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其中输出门ot控制了记忆细胞C(t-1)到隐藏状态ht的信息流动。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40" y="3132455"/>
            <a:ext cx="6104255" cy="30721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4034155"/>
            <a:ext cx="4408805" cy="865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LSTM单元的输出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  <a:p>
            <a:pPr marL="0" indent="0" algn="l">
              <a:buNone/>
            </a:pPr>
            <a:endParaRPr lang="en-US" altLang="zh-CN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36550" y="1457960"/>
            <a:ext cx="7005955" cy="10902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在计算时，将ct带入到tanh激活函数，再乘以输出门ot，就得到了ht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如果输出门趋近于1，那么记忆细胞中的信息将被传递到隐藏状态供输出层使用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如果输出门趋近于0，那么记忆细胞的信息只会保留在LSTM内部。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" y="3845560"/>
            <a:ext cx="4408805" cy="865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060" y="2840990"/>
            <a:ext cx="6104255" cy="3072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661795" y="2673985"/>
            <a:ext cx="9854565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如何将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RNN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升级为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LSTM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整体概述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73977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使用pytorch，实现一个长短期记忆网络，并使用该网络，训练名字分类模型。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然后对比LSTM模型与普通的RNN模型的训练效果。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15" y="2578735"/>
            <a:ext cx="6629400" cy="3151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网络的创建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观察LSTM网络的结构图，当前时刻的输入数据为Xt，上一时刻的隐藏层数据为h(t-1)，会输入到LSTM单元中。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它们会一起进入，遗忘门Ft、输入门It、候选记忆细胞C~t、输出门Ot，这四个单元。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每个单元都会对应一个线性层，该线性层会同时处理Xt和h(t-1)。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5" y="2540000"/>
            <a:ext cx="6558915" cy="3412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3235" y="1802765"/>
            <a:ext cx="4745355" cy="22663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输入序列x：x(1), x(2), ..., x(T)，x(i)对应了时刻i的数据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句子：这家餐厅的菜很好吃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切词：这家/餐厅/的/菜/很/好吃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序列中包含6个元素：T=6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序列标记：x(1), x(2), x(3), x(4), x(5), x(6)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45" y="2179955"/>
            <a:ext cx="5420995" cy="2168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隐藏的线性层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在LSTM单元中，会包括4个隐藏的线性层，它们的大小由输入数据的维度和隐藏状态的维度共同决定。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如果输入数据的维度是d，隐藏状态的维度是h，那么这四个线性层的大小就都是(d+h)*h。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320" y="2487930"/>
            <a:ext cx="4153535" cy="3692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" y="2728595"/>
            <a:ext cx="5855335" cy="3046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LSTM单元的输出方式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3720" y="1384300"/>
            <a:ext cx="11084560" cy="8693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LSTM单元的输出方式与RNN相同，在隐藏层和输出层之间会设置一个线性层。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当完成当前时刻的隐藏层Ht的计算后，将其输入至该线性层中，会计算出output。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15" y="2710180"/>
            <a:ext cx="7603490" cy="2874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代码实现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120"/>
            <a:ext cx="7282815" cy="3159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15" y="2298700"/>
            <a:ext cx="4783455" cy="248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前向传播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" y="1636395"/>
            <a:ext cx="6440170" cy="4065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65" y="2321560"/>
            <a:ext cx="4783455" cy="248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训练代码对比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541145"/>
            <a:ext cx="10330815" cy="4784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测试代码对比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" y="1434465"/>
            <a:ext cx="10368915" cy="4707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效果对比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5" y="1553210"/>
            <a:ext cx="9747885" cy="4316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779905"/>
            <a:ext cx="4279265" cy="365506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切词：这家/餐厅/的/菜/很/好吃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序列标记：x(1), x(2), x(3), x(4), x(5), x(6)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t：文档序列中词语的位置下标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t=1：x(1)是文档中的第一个词条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t-1：t位置的上一个词条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t+1：t位置的下一个词条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t=2：x(t)=x(2) 为词语“餐厅”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x(t)的前一个：x(t-1) -&gt;“这家”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x(t)的后一个：x(t+1)-&gt;“的”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2345055"/>
            <a:ext cx="5420995" cy="2168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9125" y="1596390"/>
            <a:ext cx="9953625" cy="346710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我们在使用时间序列数据时，某一时刻的数据，并不一定必须是某个词。单个字符也可以作为一条数据。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例如，在处理文本“hello world”时，将其中的字符理解为单词，那么x(1)就对应字符“h”，x(2)对应字符“e”等等。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在处理整条文本时，会对字符一个一个的进行处理。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文本：“hello world”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x(1)：h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x(2)：e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x(3)：l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...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655" y="3114675"/>
            <a:ext cx="5420995" cy="2168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总结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527810"/>
            <a:ext cx="6759575" cy="12198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基于时间序列理解文本数据，不再是一次性的理解文本中的全部词语。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而是将文本中的词语，依次作为每个时刻的单词进行处理。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理解这种数据处理方式，会对理解循环神经网络，起到至关重要的作用。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3081655"/>
            <a:ext cx="8670290" cy="2835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什么是循环神经网络？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循环神经网络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9570720" cy="23361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循环神经网络，Recurrent Neural Network，简称RNN，是一类用于处理序列数据的神经网络。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65" y="2442210"/>
            <a:ext cx="7985125" cy="330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短期记忆能力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258570"/>
            <a:ext cx="7715885" cy="11747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RNN具有短期记忆能力，其中的神经元不但可以接受其他神经元的信息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也可以接受自身的信息，形成具有环路的网络结构。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通过使用具有自反馈的神经元，RNN可以处理任意长度的时序数据。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05" y="2649855"/>
            <a:ext cx="3983990" cy="3570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6536055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已经被Transformer取代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9125" y="1433195"/>
            <a:ext cx="9278620" cy="77914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基于这样的独特性质，RNN目前已被广泛的应用在语音识别、语言模型以及自然语言生成等NLP任务中。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但现在已经完全被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Transformer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取代。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35" y="2656205"/>
            <a:ext cx="7301865" cy="2790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RNN的工作方式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8402955" cy="12128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不同于普通的神经网络，循环神经网络的隐藏层中的神经元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除了将数据发送给输出层，还会将数据重新发回到隐藏层，也就是有一条回到隐藏层的数据回路。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通过该数据回路，RNN可以捕捉并存储过去的输入信息。因此，在处理序列任务时，有着很大的优势。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45" y="2961640"/>
            <a:ext cx="6896100" cy="2753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4800" b="1"/>
              <a:t>深度学习项目实战直播课</a:t>
            </a:r>
            <a:endParaRPr lang="zh-CN" altLang="en-US" sz="4800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32860"/>
            <a:ext cx="9144000" cy="503555"/>
          </a:xfrm>
        </p:spPr>
        <p:txBody>
          <a:bodyPr/>
          <a:p>
            <a:r>
              <a:rPr lang="zh-CN" altLang="en-US"/>
              <a:t>进阶篇</a:t>
            </a:r>
            <a:r>
              <a:rPr lang="en-US" altLang="zh-CN"/>
              <a:t>4</a:t>
            </a:r>
            <a:r>
              <a:rPr lang="zh-CN" altLang="en-US"/>
              <a:t>，循环神经网络、</a:t>
            </a:r>
            <a:r>
              <a:rPr lang="en-US" altLang="zh-CN">
                <a:sym typeface="+mn-ea"/>
              </a:rPr>
              <a:t>LSTM</a:t>
            </a:r>
            <a:r>
              <a:rPr lang="zh-CN" altLang="en-US"/>
              <a:t>和单词分类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RNN的工作方式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274445"/>
            <a:ext cx="7142480" cy="122174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设序列数据，x0、x1等等到xt。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其中x(t)代表t时刻的输入数据，A代表隐藏神经元，h(t)代表x(t)经过隐藏层计算的结果。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对于普通的神经网络，h(t)由x(t)计算得到。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2817495"/>
            <a:ext cx="7979410" cy="3293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RNN的工作方式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9125" y="1344295"/>
            <a:ext cx="6662420" cy="14414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对于循环神经网络，隐藏层中的神经元，增加了一个回到自身的循环回路。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由于有了个这个回路，循环神经网络在t-1时刻的隐藏层输出h(t-1)，会重新输入至隐藏层。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也就是h(t-1)和x(t)一起，作为网络在t时刻的输入，用来计算h(t)。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同理，h(t)和x(t+1)，会作为(t+1)时刻的输入，用来计算h(t+1)。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15" y="3145155"/>
            <a:ext cx="8060690" cy="2737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428115"/>
            <a:ext cx="7983855" cy="67818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例如，将序列“这家餐厅的菜很好吃”进行切词，切词得到的结果，输入至循环神经网络进行计算。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那么x(0)就对应“这家”，x(1)对应“餐厅”，x(2)对应“的”等等。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05" y="3100705"/>
            <a:ext cx="4349115" cy="1953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315720"/>
            <a:ext cx="6975475" cy="14344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将x(0)输入至网络，计算得到h(0)，然后将h(0)重新输入至隐藏层，和x(1)一起计算，得到h(1)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而h(1)也会重新输入，和x(2)一起计算，得到h(2)，按照这样的方式最终算出h(5)。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在这个过程中，h(0)、h(1)等等到h(5)，都是循环神经网络的输出。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我们会根据情况，使用这些输出。这些输出可以一起使用，也可以只使用最后一个输出。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45" y="3023235"/>
            <a:ext cx="7059295" cy="304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1624965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总结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282700"/>
            <a:ext cx="8739505" cy="150368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总结来说，对于RNN的每个输入x(t)，在t时刻计算得到输出h(t)。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该输出会作为网络的一个额外输入，与下一个t+1时刻的数据x(t+1)，一起输入至网络，进行后续的计算。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基于这样的思想，我们就可以告诉神经网络，“以前”发生了什么，“现在”正在发生什么。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这样循环神经网络就有了感知过去的能力，从而更好的处理上下文信息。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80" y="3357880"/>
            <a:ext cx="5018405" cy="2525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循环神经网络如何计算？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循环神经网络的计算方法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4651375" cy="8013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设时刻t，模型接收的输入是x(t)，隐藏层的输出为h(t)。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其中h(t)是基于x(t)和h(t-1)计算出来的。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65" y="2597785"/>
            <a:ext cx="2237105" cy="3401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计算方法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282065"/>
            <a:ext cx="7225665" cy="14738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设W为输入数据x(t)的权重，U是h(t-1)的权重，b是偏置，f是激活函数。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计算W*x(t)+U*h(t-1)+b，然后将结果输入至f，得到输出h(t)。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这里可以发现，相比前馈神经网络，循环神经网络额外计算了U*h(t-1)这一项。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它代表了过去的信息输入，有了这一输入，使得RNN可以更好的处理上下文信息。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5" y="2995930"/>
            <a:ext cx="9921240" cy="2888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8409305" cy="117856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设输入序列x(1)、x(2)、x(3)，它们都是一个2维向量，可能分别代表3个词语。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对应的计算结果是h(1)、h(2)和h(3)。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网络的参数W和U是2×2的矩阵，b是1×2的向量，f是sigmoid函数。初始化隐藏层的状态h(0)=[0, 0]。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2750185"/>
            <a:ext cx="7240905" cy="3437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6101080" cy="85090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首先将x(1)和h(0)输入至网络，计算h(1)，它等于f(W*x(1)+U*h(0)+b)。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将各个变量的对应值输入，计算得到h(1)的结果。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030" y="2346325"/>
            <a:ext cx="5532755" cy="400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1"/>
          <p:cNvSpPr>
            <a:spLocks noGrp="1"/>
          </p:cNvSpPr>
          <p:nvPr/>
        </p:nvSpPr>
        <p:spPr>
          <a:xfrm>
            <a:off x="892810" y="866140"/>
            <a:ext cx="7856855" cy="648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循环神经网络、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LSTM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和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单词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分类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6600" y="1861820"/>
            <a:ext cx="2792730" cy="4093210"/>
          </a:xfrm>
        </p:spPr>
        <p:txBody>
          <a:bodyPr vert="horz">
            <a:noAutofit/>
          </a:bodyPr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课程核心内容：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什么是文本序列数据？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什么是循环神经网络？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循环神经网络如何计算？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有哪些不同形式的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NLP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如何准备字符分类数据？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字符数据如何向量化？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如何设计、实现和训练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RNN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什么是长短期记忆网络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LSTM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LSTM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的门控机制？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10.LSTM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的推理计算过程？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如何将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RNN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升级为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LSTM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50" y="2270125"/>
            <a:ext cx="6553200" cy="29610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5874385" cy="11645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将x(2)输入，x(2)与h(1)一起计算得到h(2)，计算的方法相同。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计算出h(2)后，与x(3)一起输入至网络，计算h(3)。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最终就得到输入序列x(1)、x(2)、x(3)的计算结果h(1)、h(2)和h(3)。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618105"/>
            <a:ext cx="5905500" cy="3482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循环神经网络的输出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2930" y="1344295"/>
            <a:ext cx="6935470" cy="13468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完成某一层的输出h(t)的计算后，我们需要将h(t)输入给下一层，作为下一层的输入使用。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另外，h(t)不仅可以作为下一层的输入，还可以作为整个循环神经网络的输出。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具体来说，在计算网络的输出时，设V是隐藏层输出h(t)的权重，b是偏置，g是激活函数，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计算V*h(t)+b，将结果输入至g，就得到了神经网络这一个隐藏层的输出结果y(t)。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75" y="3195955"/>
            <a:ext cx="7683500" cy="3002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循环神经网络的输出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271270"/>
            <a:ext cx="6987540" cy="144018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循环神经网络的输出方式与前馈神经网络有所不同，在前馈神经网络中，只有输出层才输出结果，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而循环神经网络的每个隐藏层都可以输出结果。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例如，如果RNN有3个隐藏层，那么每个隐藏层都可以提供一个输出。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也就是对于某个输入，我们可以从第1个、第2个和第3个隐藏层，分别获取3个不同的输出。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3001645"/>
            <a:ext cx="86868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总结RNN的计算过程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155065"/>
            <a:ext cx="8945880" cy="20561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已知输入序列是，x(1)、x(2)等等到x(t)，它们对应的参数都是相同的W。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隐藏层的输出为h(1)、h(2)等等到h(t)，都对应相同的参数U。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对于每个时刻，循环神经网络都可以输出一个结果为y1、y2等等到yt，它们分别由h(1)、h(2)等等到h(t)，乘以相同的参数V得到。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对于同一个循环神经网络，在输入不同的输入序列时，也都会使用同一组W、U和V，这三个参数。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最终的输出yt，是基于序列中全部的元素x1到xt，进行计算的。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因此循环神经网络就具备了“记忆”的能力，是能够利用“先前知识”的模型。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20" y="3479165"/>
            <a:ext cx="7701915" cy="2961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78943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循环神经网络和前馈神经网络对比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8698865" cy="11645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我们将相同的一组权重W，应用于每个输入向量，x(1)到x(t)，这种计算方式与一般的前馈神经网络相同。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与前馈神经网络不同的是，循环神经网络还有一组额外的权重U应用于前一时刻隐藏层的输出。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通过对Ｕ的训练，我们可以学习出，需要将多少权重分配给“过去”的事件。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18180"/>
            <a:ext cx="8724900" cy="1475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66179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有哪些不同形式的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NLP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问题？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自然语言处理问题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6753225" cy="83248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循环神经网络经常应用于自然语言处理领域。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例如，文本分类、词性标注、机器翻译等问题，都可以使用循环神经网络进行解决。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60" y="2677160"/>
            <a:ext cx="8757285" cy="2988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问题分类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5540375" cy="11791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序列到类别：文本分类、情感分析、语言检测、垃圾邮件识别等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同步序列到序列：词性标注、命名实体识别、语音识别等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异步序列到序列：机器翻译、聊天机器人、文字生成等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" y="2825750"/>
            <a:ext cx="8757285" cy="2988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序列到类别模式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303020"/>
            <a:ext cx="7155815" cy="122872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第一种是序列到类别模式，它是指对整个序列进行分类。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例如，文本分类、情感分析、垃圾邮件识别等文本分类问题，都是序列到类别问题。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在这些应用中，我们会输入文本序列x1到xt，输出两种或多种类别标签y。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75" y="2651125"/>
            <a:ext cx="5649595" cy="3288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计算过程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418590"/>
            <a:ext cx="7650480" cy="114554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使用循环神经网络，处理序列到类别问题的过程如下。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首先需要将待分类的文本进行切词，得到词语对应的one-hot或词向量的表示。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设这个词向量序列为，x1、x2等等到xt，该样本是包含了t个单词的文本序列。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2940685"/>
            <a:ext cx="8970010" cy="3194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什么是文本序列数据？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计算过程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7098030" cy="16821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将样本中的每个单词x1到xt，按照序列中的顺序，输入至神经网络。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此时，会得到不同时刻的隐藏层的输出h1、h2等等到ht。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其中ht是隐藏层输出的最后一个结果。我们可以将ht，看作为整个序列的最终表示。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接着将ht其输入至分类器g，计算得到y，y即为分类结果。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" y="3026410"/>
            <a:ext cx="9742805" cy="2291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分类器g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6126480" cy="80835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这里的分类器g，可以是简单的线性分类器，例如，逻辑回归。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也可以是更复杂的分类器，例如，多层的前馈神经网络。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155" y="2454910"/>
            <a:ext cx="7229475" cy="3622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8739505" cy="15093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对句子“这家餐厅的菜很好吃”进行情感分析，过程如下。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首先进行切词，然后将词语按照顺序输入至循环神经网络。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每个词都会有一个输出h，x1到x6计算为h1到h6。我们使用最后一个词的输出h6，作为这句话的最终表示。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然后根据h6计算出文本的标签y，该标签的结果是“积极的”。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255" y="2983230"/>
            <a:ext cx="7385685" cy="2574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整个序列的平均值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376045"/>
            <a:ext cx="6711315" cy="11633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另外，除了将序列中最后一个词x(t)对应的输出h(t)作为整个序列的表示，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我们还可以对隐藏层的所有输出进行平均，使用平均值作为整个序列的表示。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例如，计算出h1到ht的平均值h，将h输入至分类器g，再计算分类结果y。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2916555"/>
            <a:ext cx="9264015" cy="2993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序列到序列模式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7230745" cy="19875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序列到序列的模式，有两种不同的情况，分别是同步的序列到序列和异步的序列到序列。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同步的序列到序列模式，主要用于序列标注任务。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每一时刻的输入x，都有一个对应的输出y，并且输入序列和输出序列长度是相同的。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例如，将x(1)、x(2)等等到x(t)作为输入序列，h(1)、h(2)等等到h(t)是隐藏层的输出。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这些输出都会计算出一个具体的标签，使用y(1)、y(2)等等到y(t)表示。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5" y="3275965"/>
            <a:ext cx="9252585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4657090" cy="8820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词性标注是典型的同步的序列到序列任务。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序列中的每一个单词，都需要计算出对应的词性标签。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240" y="3369310"/>
            <a:ext cx="5725795" cy="1769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3250" y="1270000"/>
            <a:ext cx="8500745" cy="11379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例如，仍然使用“这家餐厅的菜很好吃”这句话作为例子，使用循环神经网络进行词性标注。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在词性标注的过程中，计算每个时刻的隐藏层输出h(1)到h(6)，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再将它们分别输入至函数g，计算每个词的词性标注结果，例如，代词、名词、助词等等，标记为y1到y6。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0" y="2828925"/>
            <a:ext cx="8229600" cy="3194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异步的序列到序列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8549005" cy="12776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序列到序列的另一种模式是，异步的序列到序列。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在该模式中，输入序列x1到xt和输出序列y1到ym不必有严格的一一对应关系，也不需要具有相同的长度。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这种模式也被称为编码器-解码器模型。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3425825"/>
            <a:ext cx="789241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9613900" cy="167322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异步的序列到序列，最典型的应用是机器翻译。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在机器翻译中，将源语言的单词序列x1到xt作为输入，输入至模型。模型的输出为经过翻译的单词序列y1到ym。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例如，将“这家餐厅的菜很好吃”，翻译为英文，原文中有6个中文词语，译文中有7个英文词语。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原文和译文中的词语没有一一对应关系，翻译结果的单词数量和原文中的单词数量也不相同。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3017520"/>
            <a:ext cx="9165590" cy="3058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66179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如何准备字符分类数据？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文本序列数据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7303135" cy="11798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文本序列数据是属于一种特定的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时间序列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数据。序列中的每个数据都有相互依赖关系。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例如，文本序列中的数据，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前面的词会影响到后面的词，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后面的词也会影响到前面的词。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RNN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循环神经网络，就是一种专门用于处理文本序列的深度学习模型。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310" y="2825115"/>
            <a:ext cx="4022725" cy="3019425"/>
          </a:xfrm>
          <a:prstGeom prst="rect">
            <a:avLst/>
          </a:prstGeom>
        </p:spPr>
      </p:pic>
      <p:graphicFrame>
        <p:nvGraphicFramePr>
          <p:cNvPr id="4" name="对象 3"/>
          <p:cNvGraphicFramePr/>
          <p:nvPr/>
        </p:nvGraphicFramePr>
        <p:xfrm>
          <a:off x="741680" y="3294380"/>
          <a:ext cx="6024880" cy="174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6019800" imgH="1746250" progId="Paint.Picture">
                  <p:embed/>
                </p:oleObj>
              </mc:Choice>
              <mc:Fallback>
                <p:oleObj name="" r:id="rId4" imgW="6019800" imgH="1746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680" y="3294380"/>
                        <a:ext cx="6024880" cy="174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字符级分类数据的准备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9885680" cy="53657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在未来的实验中，我们将构建一个循环神经网络，然后基于该网络，训练一个字符级别的单词分类模型。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5" y="2441575"/>
            <a:ext cx="7724140" cy="3470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实验数据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94995" y="1218565"/>
            <a:ext cx="10363200" cy="15455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在实验中，使用12种语言的数千个名字单词作为训练数据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使用这些数据，训练RNN模型，然后通过该模型判断，名字单词来自于哪种语言。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例如，Peters来自英语，Jiang来自中文，Abelló(阿贝约)来自意大利语。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在每个文件中，都保存了该语言的可能姓氏或名字单词。例如，打开chinese.txt，会看到保存的中文姓氏单词。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585" y="2764155"/>
            <a:ext cx="7576185" cy="3686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实验数据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418590"/>
            <a:ext cx="10249535" cy="103822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需要注意的是，某个名字不一定是严格的只能来自一个国家。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例如，Adam亚当，既可以是英语名，也可以是法语名，那么这个就会同时出现在英语English.txt和法语French.txt的文件中。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620" y="2595245"/>
            <a:ext cx="6767830" cy="3455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代码详解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215"/>
            <a:ext cx="9323070" cy="3255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4769485"/>
            <a:ext cx="8904605" cy="1170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66179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6000" b="1">
                <a:latin typeface="+mj-lt"/>
                <a:ea typeface="+mj-ea"/>
                <a:cs typeface="+mj-cs"/>
                <a:sym typeface="+mn-ea"/>
              </a:rPr>
              <a:t>字符数据如何向量化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处理字符级序列的RNN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9342120" cy="79121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设计一个可以处理字符级序列数据的循环神经网络。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该网络接收名字单词，名字中的字符会一个接一个的输入至网络，进行处理和计算，最终输出该名字所属的语言。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30" y="2548890"/>
            <a:ext cx="8420100" cy="3178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93825"/>
            <a:ext cx="8592185" cy="190500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来看一个具体的例子。向循环神经网络输入单词“Albert”，网络会一个字符一个字符的处理这个单词。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具体来说，首先将第1个字符“A”输入至网络，计算得到隐藏层的输出h1和输出层的输出o1。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然后将h1与第2个字符“l”输入，同样计算出h2和o2。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按照这样的方式，从字符A计算到字符t，得到h1到h6，每个h对应一个o，从o1到o6。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最后将o6输入至softmax函数，输出单词最有可能的类别，作为循环神经网络的整体输出。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10" y="3388360"/>
            <a:ext cx="8414385" cy="2851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字符序列的向量化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10504170" cy="111315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在处理字符前，需要将字符转为one-hot编码的形式。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由于all_letters一共包含26个大写字母、26个小写字母，外加5个特殊字符。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因此，每个字符会使用1*57的one-hot向量来表示。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" y="2834640"/>
            <a:ext cx="9992995" cy="254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字符序列的向量化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7305675" cy="90678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输入的整个单词需要转换为一个，序列长度×批量大小×字符维度的张量。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这里的序列长度就是单词的长度，批量大小会设置为1，字符维度就是字符的种类等于57。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" y="3182620"/>
            <a:ext cx="9938385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字符序列的向量化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78485" y="1476375"/>
            <a:ext cx="10536555" cy="9080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这里将批量大小设置为1，这样做的好处是，每次计算只需要考虑一个单词的字符序列，从而避免多个单词一起处理的复杂情况。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因为在使用循环神经网络时，如果一次处理多个单词数据，需要将多个不同长度的单词进行统一，会比较麻烦。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571115"/>
            <a:ext cx="8665210" cy="339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想一想人是如何理解文本的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8165" y="1345565"/>
            <a:ext cx="10717530" cy="9455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人们使用语言交流的过程中，需要理解讲话者的内容，这实际上是在实时处理长度不确定的连续输入流。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同理，我们在阅读文章时，虽然理论上可以任意访问文章中的所有单词，但通常也会按照单词的顺序，对文章进行理解和处理。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0" y="2733675"/>
            <a:ext cx="3608705" cy="3058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485" y="2832100"/>
            <a:ext cx="5725795" cy="2960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字符序列向量化的实现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55" y="1583055"/>
            <a:ext cx="8333105" cy="4201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66179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6000" b="1">
                <a:latin typeface="+mj-lt"/>
                <a:ea typeface="+mj-ea"/>
                <a:cs typeface="+mj-cs"/>
                <a:sym typeface="+mn-ea"/>
              </a:rPr>
              <a:t>如何设计、实现和训练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RNN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循环神经网络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11708130" cy="16573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在循环神经网络中，隐藏层的神经元，除了将数据发送给输出层，还会将数据重新发回到隐藏层，也就是有一条回到隐藏层的数据回路。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998980"/>
            <a:ext cx="4765675" cy="430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循环神经网络展开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6926580" cy="11055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我们将该循环神经网络进行展开。输入层有两个神经元，接收当前时刻的数据。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如果隐藏层中有3个神经元，那么这三个神经元的输出数据，都会重新发回给隐藏层。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相当于在输出层有3个额外的神经元，接收这部分信息。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55" y="2752090"/>
            <a:ext cx="8953500" cy="3293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第1层的输入</a:t>
            </a:r>
            <a:endParaRPr lang="zh-CN" altLang="en-US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78485" y="1203960"/>
            <a:ext cx="9878695" cy="125285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因此，在该神经网络的第1层中，会接收两组数据。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上面2个神经元接收这一时刻的输入数据，下面3个神经元接收上一时刻的隐藏层输出数据。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这实际上就是将t时刻的输入层数据和t-1时刻的隐藏层数据做了连接，两份数据一起输入给当前时刻的隐藏层，进行计算。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240" y="2618740"/>
            <a:ext cx="8044815" cy="3515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不同时刻的权重共享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8938895" cy="8318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每个不同的时刻，循环神经网络的权重是共享的。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其中，U是处理当前时刻数据的参数，V是处理上一时刻数据的参数，W是隐藏层和输出层之间的参数。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80" y="2406015"/>
            <a:ext cx="8893810" cy="3679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558165" y="38862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字符分类问题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121410"/>
            <a:ext cx="9382760" cy="15100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在名字分类问题中，每个字符都是1*57的one-hot向量，因此需要有57个神经元接收数据。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我们在循环神经网络的隐藏层中，设置128个神经元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那么该神经网络的第一层，就会有57+128=185个神经元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前57个神经元接收每一时刻输入的字符数据，后128个神经元接收上一时刻的隐藏层输出数据。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这185个神经元，与第2层隐藏层中的128个神经元连接。因此这两层之间会有一个185*128大小的线性层。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25" y="2993390"/>
            <a:ext cx="7705725" cy="375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输出层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61975" y="1286510"/>
            <a:ext cx="5803265" cy="122872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输出层需要有12个神经元，对应了12种可能的语言。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因此，隐藏层和输出层之间，就有一个128×12的线性层。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最后，还有一个softmax层，它会将网络的输出转换为一个概率。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45" y="2649220"/>
            <a:ext cx="7665720" cy="3856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286510"/>
            <a:ext cx="6950710" cy="125476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使用循环神经网络处理名字单词“Albert”。在t=1时刻，处理字符A。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将字符A的1×57的one-hot向量，和一个1×128的空隐藏层向量h0，连接在一起。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它们形成一个1×185的张量，将这个张量命名为combined。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05" y="2912745"/>
            <a:ext cx="4363085" cy="2962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530" y="2785745"/>
            <a:ext cx="2910205" cy="3526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计算第1层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9375775" cy="8585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将这个1×185大小的张量，输入至185*128大小的第1个线性层中，会计算得到一个1×128大小的张量h1。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张量h1就是t=1时刻的隐藏层输出，该张量会在t=2时刻，重新输入至循环神经网络。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30" y="2202815"/>
            <a:ext cx="8506460" cy="4100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上下文关联性是关键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0395" y="1412875"/>
            <a:ext cx="9792335" cy="9759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从这些例子中可以看出，大脑会按照一个线性的、序列化的方式，处理自然语言信息。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而文本中的上下文关联性，是自然语言理解的核心问题。未来我们要专门研究，如何处理这种前后有关联的序列数据。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05" y="2388870"/>
            <a:ext cx="5060315" cy="3797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计算输出层</a:t>
            </a:r>
            <a:endParaRPr lang="zh-CN" altLang="en-US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6348095" cy="80835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将h1输入至第2个128×12的线性层，会计算得到1×12的结果o1。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454910"/>
            <a:ext cx="7685405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t=2时刻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10126345" cy="86550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到了t=2时刻，字符l的one-hot与t=1时刻的隐藏层输出h1，连接在一起，输入至循环神经网络，计算出h2，并输出结果o2。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接着，计算出h3、o3到h6、o6。最终将o6输入至softmax，得到该名字的类别概率。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74290"/>
            <a:ext cx="5279390" cy="28301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0" y="2338705"/>
            <a:ext cx="4849495" cy="3686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377190" y="38036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循环神经网络的实现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20" y="1151890"/>
            <a:ext cx="9182100" cy="532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661795" y="2673985"/>
            <a:ext cx="9854565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什么是长短期记忆网络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LSTM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长短期记忆网络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长短期记忆，它的英文是Long Short Term Memory，是RNN循环神经网络的一个变体。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相比简单的循环神经网络，长短期记忆网络，可以有效的解决梯度爆炸和梯度消失等问题。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45" y="2643505"/>
            <a:ext cx="6553200" cy="2961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回顾循环神经网络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2905" y="1481455"/>
            <a:ext cx="11084560" cy="8616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设当前时刻为t，将t时刻的输入数据x(t)和上一时刻的隐藏层输出h(t-1)，一起输入到当前时刻的神经元中。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接着计算出下一时刻的隐藏层输出h(t)，h(t)会在下一个t+1时刻，继续输入至当前的神经元。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70" y="2782570"/>
            <a:ext cx="6978015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记忆单元C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107420" cy="12509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与简单的RNN相比，LSTM主要有两个变化。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第1，引入了一个新的内部状态，这个状态被称为记忆单元或记忆细胞，用来长期保存网络的记忆，在图中使用C来标记。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通过记忆单元，可以使得LSTM记住并处理较长的输入序列。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10" y="2661285"/>
            <a:ext cx="645541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门控机制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第2，在神经元信号的传递路径上，增加了门控机制。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其中，包括了遗忘门、输入门和输出门，使用ft、it和ot标记，它们用来控制信息的添加和删除。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90" y="2487930"/>
            <a:ext cx="645541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神经网络的“记忆”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85344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网络的记忆可以分为两种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一种是短期记忆Short Term Memory，另一种是长期记忆Long Term Memory。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90" y="2471420"/>
            <a:ext cx="417449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短期记忆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在循环神经网络中，隐藏状态h存储了历史的计算信息，因此h可以看作是一种记忆。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由于每个时刻都会重写隐藏状态h，所以状态h是一种短期记忆。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010" y="2442210"/>
            <a:ext cx="3526790" cy="3608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单词序列数据</a:t>
            </a:r>
            <a:endParaRPr lang="zh-CN" altLang="en-US" sz="3600" b="1" dirty="0" smtClean="0">
              <a:solidFill>
                <a:srgbClr val="0070C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573530"/>
            <a:ext cx="9717405" cy="7626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在处理文本的过程中，我们将文本数据分解为一个一个的单词，将每个单词看做是某一时刻的数据。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因此整段文本，会被看做是时间序列数据。下面我们来详细讨论，基于时间序列数据的形式，处理文本数据的过程。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0" y="2686050"/>
            <a:ext cx="8453755" cy="977900"/>
          </a:xfrm>
          <a:prstGeom prst="rect">
            <a:avLst/>
          </a:prstGeom>
        </p:spPr>
      </p:pic>
      <p:graphicFrame>
        <p:nvGraphicFramePr>
          <p:cNvPr id="4" name="对象 3"/>
          <p:cNvGraphicFramePr/>
          <p:nvPr/>
        </p:nvGraphicFramePr>
        <p:xfrm>
          <a:off x="2083435" y="3957955"/>
          <a:ext cx="6024880" cy="174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6019800" imgH="1746250" progId="Paint.Picture">
                  <p:embed/>
                </p:oleObj>
              </mc:Choice>
              <mc:Fallback>
                <p:oleObj name="" r:id="rId4" imgW="6019800" imgH="1746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3435" y="3957955"/>
                        <a:ext cx="6024880" cy="174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长期记忆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412875"/>
            <a:ext cx="11084560" cy="8077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神经网络中的参数，是从训练数据中学习到的经验，它的更新周期，要长于隐藏状态h的更新。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因此，网络中的参数就是网络的长期记忆。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70" y="2693670"/>
            <a:ext cx="7265035" cy="330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长的短期记忆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3696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在LSTM网络中，记忆单元c可以在不同时刻，捕捉不同的关键信息，并且会将这个关键信息，保存一定的时间间隔。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对于记忆单元c中保存的信息，它的生命周期要长于短期记忆h，但又短于长期记忆。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因此C也被称为长短期记忆，Long Short Term Memory，它也是LSTM网络的名字由来。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需要注意的是，这里的长短期记忆，指的是长的“短期记忆”。很多初学者，可能会把这个概念误解为长期记忆和短期记忆的合并。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85" y="3178175"/>
            <a:ext cx="4523105" cy="2917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55" y="3039745"/>
            <a:ext cx="3036570" cy="3055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LSTM神经元的计算流程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45732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为了使循环神经网络记住长期的信息，我们向神经元中，增加了记忆单元c，用于记录长的短期记忆。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对于LSTM中的隐藏神经元，有三个输入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分别是当前时刻网络的输入值x(t)，上一时刻LSTM的隐藏状态h(t-1)，以及上一时刻的记忆单元状态C(t-1)。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神经元有两个输出，分别是当前时刻t的隐藏状态h(t)，和当前时刻t的记忆单元C(t)。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90" y="2874645"/>
            <a:ext cx="6525895" cy="3363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LSTM神经元的计算流程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9125" y="1259840"/>
            <a:ext cx="11084560" cy="131254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观察LSTM神经元的结构，其中记忆单元C像一条传送带，贯穿整个神经元，传递相关的信息。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如果在神经元中只包含简单的线性变换，那么这些信息很可能不会发生变化。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为了使LSTM可以添加或删除记忆单元C中的信息，LSTM引入了门控机制。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记忆单元C和门控机制一起构成了LSTM单元。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2881630"/>
            <a:ext cx="6525895" cy="3363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661795" y="2673985"/>
            <a:ext cx="9854565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LSTM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的门控机制？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上下文的信息管理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LSTM算法的核心在于，如何解决上下文的信息管理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其中包括了两个子问题，一个是从上下文中删除不再需要的信息。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另一个是，添加和保存未来可能需要的信息。LSTM通过门控机制，来解决这两个问题。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2728595"/>
            <a:ext cx="5687695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门控机制的概念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8693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门控机制来源于数字电路。门是一个二值变量，包括0和1。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其中0代表关闭状态，不允许任何信息的通过，1代表开放状态，允许所有信息通过。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90" y="2567305"/>
            <a:ext cx="4212590" cy="279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LSTM中的门控单元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LSTM通过向神经元中添加“门”，来实现记忆单元C的信息添加和删除，进而控制上下文信息的传递。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其中包括了三种门控单元，分别是遗忘门、输入门和输出门。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这些门的输出取值在0到1之间，它表示以一定的比例允许信息通过。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2822575"/>
            <a:ext cx="5328285" cy="2999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遗忘门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遗忘门，英文是Forget Gate。遗忘门的作用是决定从上一时刻的记忆单元c(t-1)中，需要遗忘或丢弃多少信息。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例如，在计算出遗忘门的输出值ft后，将ft与上一时刻的记忆单元c(t-1)相乘。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如果此时ft的值为0，那就会将记忆单元中的历史信息清空，从而实现遗忘的功能。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5" y="2533650"/>
            <a:ext cx="4610100" cy="3526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遗忘功能的意义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8369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可能有的同学会对神经元遗忘的原因感到困惑，认为神经网络将全部的信息都保存下来，才是最好的。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下面我们使用一个例子，来说明，为什么神经网络，需要具备“遗忘”的功能。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2488565"/>
            <a:ext cx="3369310" cy="3347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RNN的处理过程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390015"/>
            <a:ext cx="10127615" cy="92964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首先仍然需要对文本进行切词。对于处理切词序列的模型，例如RNN模型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不会一次性的处理这些切词结果，而是按照文本的语序，将单词一个接一个地输入和处理。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55" y="2319655"/>
            <a:ext cx="1003681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0962640" cy="221297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使用LSTM网络识别一篇英文文本的语法结构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文本如下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他的父母认为自己是好父母，但他并不这么认为。我们要识别文本中的主语。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观察文本，会发现前面半句的主语是parents，其中动词“consider”与名词“parents”是搭配的。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后半句中的动词“do”，变成了“does”，与主语“he”搭配。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这说明句子中的主语发生了变化，因此我们就需要忘掉原来的主语parents，这就是遗忘的作用。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3919855"/>
            <a:ext cx="9378315" cy="882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输入门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267440" cy="12579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输入门，英文是Input Gate。输入门It的作用是，决定哪些新的信息需要保存。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图中ct的上方，有一个波浪线，代表此处的ct代表候选记忆细胞信息，是新的信息。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将输入门的值it与它相乘，从而实现新信息的输入的控制。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85" y="2646680"/>
            <a:ext cx="5480685" cy="3412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80010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例如，ft=0，it=1，就代表将历史信息C(t-1)清空，写入新的信息C~t。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而当ft=1，it=0时，代表复制上一时刻的内容C(t-1)，不写入新的信息C~t。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05" y="2700020"/>
            <a:ext cx="5149215" cy="3183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输出门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输出门，英文是Output Gate。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输出门的作用是，控制当前时刻的记忆单元ct，其中有多少信息输出给外部的状态ht。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这里使用输出门的值ot，乘以对应的信息ct，就得到当前时刻的输出ht。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75" y="2624455"/>
            <a:ext cx="6569710" cy="339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三种门的计算方式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从结构图中可以看到，长短期记忆网络中的门的输入是，当前时刻的输入xt和上一时刻的隐藏状态h(t-1)。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将xt和h(t-1)，输入到全连接层和sigmoid激活函数中计算，就得到了三个门的输出。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10" y="2487930"/>
            <a:ext cx="6193790" cy="339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三种门的计算方式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6100" y="1366520"/>
            <a:ext cx="11099800" cy="150304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设置三个门的输出值为ft、it和ot。每个门都包括了三组不同的权重，分别使用W、U和b表示。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三种门的权重，对应三种不同的下角标。这里f对应遗忘门，i对应输入门，o对应输出门。例如，遗忘门的权重是Wf、Uf和bf。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权重W用来控制输入X的权重，U控制隐藏状态h的权重，b是偏置。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它们是未来模型需要训练的参数，LSTM会通过这些参数来控制三种门的行为。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35" y="2938145"/>
            <a:ext cx="5132705" cy="28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激活函数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完成三组线性层的计算后，将结果输入至sigma对应的激活函数中。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激活函数会使用sigmoid函数，这样就使得三个门的输出值在0到1之间。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输出值越接近0，代表更多的信息会被丢弃，越接近1，代表更多的信息会被保留。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2830830"/>
            <a:ext cx="5132705" cy="28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661795" y="2673985"/>
            <a:ext cx="9854565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LSTM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的推理计算过程？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长程依赖问题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81965" y="1190625"/>
            <a:ext cx="7852410" cy="24193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LSTM网络通过两个关键点来改善循环神经网络的长程依赖问题。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第1是门控机制，包括遗忘门ft、输入门it和输出门ot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通过门控机制，可以控制信息的传递，从而向网络有选择地加入新的信息，或有选择地遗忘过去的信息。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第2是记忆细胞，它是隐藏神经元中的一种新的内部状态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该状态使得LSTM能够保留重要的历史信息，这些历史信息在t时刻，与输入xt、h(t-1)一起，由c(t-1)输入至网络。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在神经元内部，记忆细胞通过与遗忘门和输入门相结合，进行数据的更新。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有了门控机制和记忆细胞，LSTM可以更有效的处理长期依赖关系，相比传统的循环神经网络，更为高效和准确。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360" y="3709670"/>
            <a:ext cx="5481955" cy="2845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候选记忆细胞C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7205" y="1282700"/>
            <a:ext cx="11084560" cy="12052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候选记忆细胞使用Ct加一个波浪号表示，其中保存了新的输入信息。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候选记忆细胞由当前时刻的输入xt和上一时刻的隐藏状态h(t-1)计算得到。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010" y="2626995"/>
            <a:ext cx="6139815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7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6.xml><?xml version="1.0" encoding="utf-8"?>
<p:tagLst xmlns:p="http://schemas.openxmlformats.org/presentationml/2006/main">
  <p:tag name="KSO_WPP_MARK_KEY" val="e32cbc33-ac92-4a9a-aac0-605f433b125a"/>
  <p:tag name="COMMONDATA" val="eyJoZGlkIjoiNWZlZTNlMTBiZDAxNjgxZWUxNjBiMDRmOGY4YjQ4Mz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11535</Words>
  <Application>WPS 演示</Application>
  <PresentationFormat>宽屏</PresentationFormat>
  <Paragraphs>633</Paragraphs>
  <Slides>116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116</vt:i4>
      </vt:variant>
    </vt:vector>
  </HeadingPairs>
  <TitlesOfParts>
    <vt:vector size="126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Paint.Picture</vt:lpstr>
      <vt:lpstr>Paint.Picture</vt:lpstr>
      <vt:lpstr>PowerPoint 演示文稿</vt:lpstr>
      <vt:lpstr>深度学习项目实战直播课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小黑黑</cp:lastModifiedBy>
  <cp:revision>4759</cp:revision>
  <dcterms:created xsi:type="dcterms:W3CDTF">2023-08-11T09:10:00Z</dcterms:created>
  <dcterms:modified xsi:type="dcterms:W3CDTF">2025-04-08T09:51:47Z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6A218F4376184B65ABDD20E79FA31B5B</vt:lpwstr>
  </property>
  <property fmtid="{D5CDD505-2E9C-101B-9397-08002B2CF9AE}" pid="3" name="KSOProductBuildVer">
    <vt:lpwstr>2052-12.1.0.20784</vt:lpwstr>
  </property>
  <property fmtid="{D5CDD505-2E9C-101B-9397-08002B2CF9AE}" pid="4" name="commondata">
    <vt:lpwstr>eyJoZGlkIjoiOGNhMDAwYzYyMDNkM2YyYmMwZmYxZDMyZjc3OWZmODIifQ==</vt:lpwstr>
  </property>
</Properties>
</file>